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6" roundtripDataSignature="AMtx7mjB9dWDbGRPFqNcu/roQeGQTe/4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jpg>
</file>

<file path=ppt/media/image29.jpg>
</file>

<file path=ppt/media/image30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6" name="Google Shape;86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0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1" name="Google Shape;101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02" name="Google Shape;102;p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5" name="Google Shape;105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2" name="Google Shape;142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3" name="Google Shape;143;p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" name="Google Shape;146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5" name="Google Shape;185;p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6" name="Google Shape;186;p4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9" name="Google Shape;189;p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5" name="Google Shape;225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26" name="Google Shape;226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9" name="Google Shape;229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4" name="Google Shape;264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65" name="Google Shape;265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8" name="Google Shape;268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03" name="Google Shape;303;p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04" name="Google Shape;304;p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07" name="Google Shape;307;p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42" name="Google Shape;342;p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3" name="Google Shape;343;p8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8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46" name="Google Shape;346;p8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81" name="Google Shape;381;p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82" name="Google Shape;382;p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85" name="Google Shape;385;p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23.png"/><Relationship Id="rId5" Type="http://schemas.openxmlformats.org/officeDocument/2006/relationships/slide" Target="/ppt/slides/slide2.xml"/><Relationship Id="rId6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jpg"/><Relationship Id="rId4" Type="http://schemas.openxmlformats.org/officeDocument/2006/relationships/image" Target="../media/image30.jpg"/><Relationship Id="rId11" Type="http://schemas.openxmlformats.org/officeDocument/2006/relationships/image" Target="../media/image25.png"/><Relationship Id="rId10" Type="http://schemas.openxmlformats.org/officeDocument/2006/relationships/slide" Target="/ppt/slides/slide1.xml"/><Relationship Id="rId12" Type="http://schemas.openxmlformats.org/officeDocument/2006/relationships/slide" Target="/ppt/slides/slide1.xml"/><Relationship Id="rId9" Type="http://schemas.openxmlformats.org/officeDocument/2006/relationships/slide" Target="/ppt/slides/slide1.xml"/><Relationship Id="rId5" Type="http://schemas.openxmlformats.org/officeDocument/2006/relationships/slide" Target="/ppt/slides/slide9.xml"/><Relationship Id="rId6" Type="http://schemas.openxmlformats.org/officeDocument/2006/relationships/slide" Target="/ppt/slides/slide9.xml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jpg"/><Relationship Id="rId4" Type="http://schemas.openxmlformats.org/officeDocument/2006/relationships/slide" Target="/ppt/slides/slide1.xml"/><Relationship Id="rId10" Type="http://schemas.openxmlformats.org/officeDocument/2006/relationships/image" Target="../media/image12.png"/><Relationship Id="rId9" Type="http://schemas.openxmlformats.org/officeDocument/2006/relationships/image" Target="../media/image6.png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jpg"/><Relationship Id="rId4" Type="http://schemas.openxmlformats.org/officeDocument/2006/relationships/slide" Target="/ppt/slides/slide2.xml"/><Relationship Id="rId9" Type="http://schemas.openxmlformats.org/officeDocument/2006/relationships/image" Target="../media/image10.png"/><Relationship Id="rId5" Type="http://schemas.openxmlformats.org/officeDocument/2006/relationships/slide" Target="/ppt/slides/slide4.xml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jpg"/><Relationship Id="rId4" Type="http://schemas.openxmlformats.org/officeDocument/2006/relationships/slide" Target="/ppt/slides/slide3.xml"/><Relationship Id="rId11" Type="http://schemas.openxmlformats.org/officeDocument/2006/relationships/image" Target="../media/image18.png"/><Relationship Id="rId10" Type="http://schemas.openxmlformats.org/officeDocument/2006/relationships/image" Target="../media/image26.png"/><Relationship Id="rId12" Type="http://schemas.openxmlformats.org/officeDocument/2006/relationships/image" Target="../media/image14.png"/><Relationship Id="rId9" Type="http://schemas.openxmlformats.org/officeDocument/2006/relationships/image" Target="../media/image6.png"/><Relationship Id="rId5" Type="http://schemas.openxmlformats.org/officeDocument/2006/relationships/slide" Target="/ppt/slides/slide5.xml"/><Relationship Id="rId6" Type="http://schemas.openxmlformats.org/officeDocument/2006/relationships/slide" Target="/ppt/slides/slide5.xml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30.jpg"/><Relationship Id="rId11" Type="http://schemas.openxmlformats.org/officeDocument/2006/relationships/image" Target="../media/image1.png"/><Relationship Id="rId10" Type="http://schemas.openxmlformats.org/officeDocument/2006/relationships/image" Target="../media/image2.png"/><Relationship Id="rId12" Type="http://schemas.openxmlformats.org/officeDocument/2006/relationships/image" Target="../media/image6.png"/><Relationship Id="rId9" Type="http://schemas.openxmlformats.org/officeDocument/2006/relationships/slide" Target="/ppt/slides/slide6.xml"/><Relationship Id="rId5" Type="http://schemas.openxmlformats.org/officeDocument/2006/relationships/image" Target="../media/image15.png"/><Relationship Id="rId6" Type="http://schemas.openxmlformats.org/officeDocument/2006/relationships/slide" Target="/ppt/slides/slide4.xml"/><Relationship Id="rId7" Type="http://schemas.openxmlformats.org/officeDocument/2006/relationships/slide" Target="/ppt/slides/slide4.xml"/><Relationship Id="rId8" Type="http://schemas.openxmlformats.org/officeDocument/2006/relationships/slide" Target="/ppt/slides/slide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10" Type="http://schemas.openxmlformats.org/officeDocument/2006/relationships/image" Target="../media/image6.png"/><Relationship Id="rId9" Type="http://schemas.openxmlformats.org/officeDocument/2006/relationships/image" Target="../media/image1.png"/><Relationship Id="rId5" Type="http://schemas.openxmlformats.org/officeDocument/2006/relationships/image" Target="../media/image30.jpg"/><Relationship Id="rId6" Type="http://schemas.openxmlformats.org/officeDocument/2006/relationships/slide" Target="/ppt/slides/slide5.xml"/><Relationship Id="rId7" Type="http://schemas.openxmlformats.org/officeDocument/2006/relationships/slide" Target="/ppt/slides/slide7.xml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30.jpg"/><Relationship Id="rId11" Type="http://schemas.openxmlformats.org/officeDocument/2006/relationships/image" Target="../media/image1.png"/><Relationship Id="rId10" Type="http://schemas.openxmlformats.org/officeDocument/2006/relationships/image" Target="../media/image2.png"/><Relationship Id="rId12" Type="http://schemas.openxmlformats.org/officeDocument/2006/relationships/image" Target="../media/image6.png"/><Relationship Id="rId9" Type="http://schemas.openxmlformats.org/officeDocument/2006/relationships/slide" Target="/ppt/slides/slide8.xml"/><Relationship Id="rId5" Type="http://schemas.openxmlformats.org/officeDocument/2006/relationships/image" Target="../media/image20.png"/><Relationship Id="rId6" Type="http://schemas.openxmlformats.org/officeDocument/2006/relationships/slide" Target="/ppt/slides/slide6.xml"/><Relationship Id="rId7" Type="http://schemas.openxmlformats.org/officeDocument/2006/relationships/slide" Target="/ppt/slides/slide6.xml"/><Relationship Id="rId8" Type="http://schemas.openxmlformats.org/officeDocument/2006/relationships/slide" Target="/ppt/slides/slide8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30.jpg"/><Relationship Id="rId11" Type="http://schemas.openxmlformats.org/officeDocument/2006/relationships/image" Target="../media/image21.png"/><Relationship Id="rId10" Type="http://schemas.openxmlformats.org/officeDocument/2006/relationships/image" Target="../media/image24.png"/><Relationship Id="rId9" Type="http://schemas.openxmlformats.org/officeDocument/2006/relationships/image" Target="../media/image6.png"/><Relationship Id="rId5" Type="http://schemas.openxmlformats.org/officeDocument/2006/relationships/slide" Target="/ppt/slides/slide7.xml"/><Relationship Id="rId6" Type="http://schemas.openxmlformats.org/officeDocument/2006/relationships/slide" Target="/ppt/slides/slide9.xml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jpg"/><Relationship Id="rId4" Type="http://schemas.openxmlformats.org/officeDocument/2006/relationships/slide" Target="/ppt/slides/slide8.xml"/><Relationship Id="rId9" Type="http://schemas.openxmlformats.org/officeDocument/2006/relationships/image" Target="../media/image29.jpg"/><Relationship Id="rId5" Type="http://schemas.openxmlformats.org/officeDocument/2006/relationships/slide" Target="/ppt/slides/slide10.xml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 b="3263" l="0" r="0" t="3263"/>
          <a:stretch/>
        </p:blipFill>
        <p:spPr>
          <a:xfrm>
            <a:off x="321264" y="435628"/>
            <a:ext cx="8246519" cy="513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28018" l="0" r="0" t="4128"/>
          <a:stretch/>
        </p:blipFill>
        <p:spPr>
          <a:xfrm>
            <a:off x="8717495" y="435628"/>
            <a:ext cx="9262881" cy="941574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321264" y="4862452"/>
            <a:ext cx="8246400" cy="4989000"/>
          </a:xfrm>
          <a:prstGeom prst="rect">
            <a:avLst/>
          </a:prstGeom>
          <a:solidFill>
            <a:srgbClr val="27F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">
            <a:hlinkClick action="ppaction://hlinksldjump" r:id="rId5"/>
          </p:cNvPr>
          <p:cNvSpPr/>
          <p:nvPr/>
        </p:nvSpPr>
        <p:spPr>
          <a:xfrm>
            <a:off x="1028700" y="8296395"/>
            <a:ext cx="1130043" cy="1130043"/>
          </a:xfrm>
          <a:custGeom>
            <a:rect b="b" l="l" r="r" t="t"/>
            <a:pathLst>
              <a:path extrusionOk="0" h="1130043" w="1130043">
                <a:moveTo>
                  <a:pt x="0" y="0"/>
                </a:moveTo>
                <a:lnTo>
                  <a:pt x="1130043" y="0"/>
                </a:lnTo>
                <a:lnTo>
                  <a:pt x="1130043" y="1130043"/>
                </a:lnTo>
                <a:lnTo>
                  <a:pt x="0" y="1130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1"/>
          <p:cNvSpPr txBox="1"/>
          <p:nvPr/>
        </p:nvSpPr>
        <p:spPr>
          <a:xfrm>
            <a:off x="715726" y="5454350"/>
            <a:ext cx="74577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99" u="none" cap="none" strike="noStrike">
                <a:solidFill>
                  <a:srgbClr val="141414"/>
                </a:solidFill>
                <a:latin typeface="Arial"/>
                <a:ea typeface="Arial"/>
                <a:cs typeface="Arial"/>
                <a:sym typeface="Arial"/>
              </a:rPr>
              <a:t>Como transformar uma música em sucesso nas plataformas?</a:t>
            </a:r>
            <a:endParaRPr sz="500"/>
          </a:p>
        </p:txBody>
      </p:sp>
      <p:sp>
        <p:nvSpPr>
          <p:cNvPr id="97" name="Google Shape;97;p1"/>
          <p:cNvSpPr txBox="1"/>
          <p:nvPr/>
        </p:nvSpPr>
        <p:spPr>
          <a:xfrm>
            <a:off x="4007429" y="8491224"/>
            <a:ext cx="41658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99" u="none" cap="none" strike="noStrike">
                <a:solidFill>
                  <a:srgbClr val="141414"/>
                </a:solidFill>
                <a:latin typeface="Arial"/>
                <a:ea typeface="Arial"/>
                <a:cs typeface="Arial"/>
                <a:sym typeface="Arial"/>
              </a:rPr>
              <a:t>Cassia Silva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99" u="none" cap="none" strike="noStrike">
                <a:solidFill>
                  <a:srgbClr val="141414"/>
                </a:solidFill>
                <a:latin typeface="Arial"/>
                <a:ea typeface="Arial"/>
                <a:cs typeface="Arial"/>
                <a:sym typeface="Arial"/>
              </a:rPr>
              <a:t>Vanessa Santana do Amaral</a:t>
            </a:r>
            <a:endParaRPr sz="900"/>
          </a:p>
        </p:txBody>
      </p:sp>
      <p:sp>
        <p:nvSpPr>
          <p:cNvPr id="98" name="Google Shape;98;p1"/>
          <p:cNvSpPr txBox="1"/>
          <p:nvPr/>
        </p:nvSpPr>
        <p:spPr>
          <a:xfrm>
            <a:off x="1315941" y="6973122"/>
            <a:ext cx="68574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141414"/>
                </a:solidFill>
                <a:latin typeface="Arial"/>
                <a:ea typeface="Arial"/>
                <a:cs typeface="Arial"/>
                <a:sym typeface="Arial"/>
              </a:rPr>
              <a:t>Estratégias para o lançamento de um novo artista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14141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10"/>
          <p:cNvPicPr preferRelativeResize="0"/>
          <p:nvPr/>
        </p:nvPicPr>
        <p:blipFill rotWithShape="1">
          <a:blip r:embed="rId3">
            <a:alphaModFix amt="70000"/>
          </a:blip>
          <a:srcRect b="17370" l="0" r="0" t="17370"/>
          <a:stretch/>
        </p:blipFill>
        <p:spPr>
          <a:xfrm>
            <a:off x="-125" y="0"/>
            <a:ext cx="18288126" cy="791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9" name="Google Shape;439;p10"/>
          <p:cNvGrpSpPr/>
          <p:nvPr/>
        </p:nvGrpSpPr>
        <p:grpSpPr>
          <a:xfrm rot="10800000">
            <a:off x="1663" y="-17467"/>
            <a:ext cx="18299762" cy="5269466"/>
            <a:chOff x="0" y="-28575"/>
            <a:chExt cx="5376590" cy="1722667"/>
          </a:xfrm>
        </p:grpSpPr>
        <p:sp>
          <p:nvSpPr>
            <p:cNvPr id="440" name="Google Shape;440;p10"/>
            <p:cNvSpPr/>
            <p:nvPr/>
          </p:nvSpPr>
          <p:spPr>
            <a:xfrm>
              <a:off x="3483" y="1"/>
              <a:ext cx="5373107" cy="1694091"/>
            </a:xfrm>
            <a:custGeom>
              <a:rect b="b" l="l" r="r" t="t"/>
              <a:pathLst>
                <a:path extrusionOk="0" h="1694091" w="5373107">
                  <a:moveTo>
                    <a:pt x="0" y="0"/>
                  </a:moveTo>
                  <a:lnTo>
                    <a:pt x="5373107" y="0"/>
                  </a:lnTo>
                  <a:lnTo>
                    <a:pt x="5373107" y="1694091"/>
                  </a:lnTo>
                  <a:lnTo>
                    <a:pt x="0" y="1694091"/>
                  </a:lnTo>
                  <a:close/>
                </a:path>
              </a:pathLst>
            </a:custGeom>
            <a:gradFill>
              <a:gsLst>
                <a:gs pos="0">
                  <a:srgbClr val="141414">
                    <a:alpha val="0"/>
                  </a:srgbClr>
                </a:gs>
                <a:gs pos="100000">
                  <a:srgbClr val="27F46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41" name="Google Shape;441;p10"/>
            <p:cNvSpPr txBox="1"/>
            <p:nvPr/>
          </p:nvSpPr>
          <p:spPr>
            <a:xfrm>
              <a:off x="0" y="-28575"/>
              <a:ext cx="5373107" cy="17226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10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443" name="Google Shape;443;p10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0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45" name="Google Shape;445;p10"/>
          <p:cNvPicPr preferRelativeResize="0"/>
          <p:nvPr/>
        </p:nvPicPr>
        <p:blipFill rotWithShape="1">
          <a:blip r:embed="rId4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10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447" name="Google Shape;447;p10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448" name="Google Shape;448;p10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9" name="Google Shape;449;p10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450" name="Google Shape;450;p10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0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2" name="Google Shape;452;p10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453" name="Google Shape;453;p10">
              <a:hlinkClick action="ppaction://hlinksldjump" r:id="rId6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0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" name="Google Shape;455;p10"/>
          <p:cNvGrpSpPr/>
          <p:nvPr/>
        </p:nvGrpSpPr>
        <p:grpSpPr>
          <a:xfrm>
            <a:off x="10122015" y="8430524"/>
            <a:ext cx="596910" cy="485443"/>
            <a:chOff x="0" y="59970"/>
            <a:chExt cx="795880" cy="647257"/>
          </a:xfrm>
        </p:grpSpPr>
        <p:grpSp>
          <p:nvGrpSpPr>
            <p:cNvPr id="456" name="Google Shape;456;p10"/>
            <p:cNvGrpSpPr/>
            <p:nvPr/>
          </p:nvGrpSpPr>
          <p:grpSpPr>
            <a:xfrm rot="5400000">
              <a:off x="-32201" y="92171"/>
              <a:ext cx="647257" cy="582856"/>
              <a:chOff x="63535" y="93698"/>
              <a:chExt cx="685731" cy="617502"/>
            </a:xfrm>
          </p:grpSpPr>
          <p:sp>
            <p:nvSpPr>
              <p:cNvPr id="457" name="Google Shape;457;p10"/>
              <p:cNvSpPr/>
              <p:nvPr/>
            </p:nvSpPr>
            <p:spPr>
              <a:xfrm>
                <a:off x="63535" y="93698"/>
                <a:ext cx="685731" cy="617502"/>
              </a:xfrm>
              <a:custGeom>
                <a:rect b="b" l="l" r="r" t="t"/>
                <a:pathLst>
                  <a:path extrusionOk="0" h="617502" w="685731">
                    <a:moveTo>
                      <a:pt x="422971" y="46488"/>
                    </a:moveTo>
                    <a:lnTo>
                      <a:pt x="669159" y="477317"/>
                    </a:lnTo>
                    <a:cubicBezTo>
                      <a:pt x="685730" y="506316"/>
                      <a:pt x="685611" y="541945"/>
                      <a:pt x="668847" y="570833"/>
                    </a:cubicBezTo>
                    <a:cubicBezTo>
                      <a:pt x="652082" y="599722"/>
                      <a:pt x="621207" y="617502"/>
                      <a:pt x="587806" y="617502"/>
                    </a:cubicBezTo>
                    <a:lnTo>
                      <a:pt x="97924" y="617502"/>
                    </a:lnTo>
                    <a:cubicBezTo>
                      <a:pt x="64523" y="617502"/>
                      <a:pt x="33648" y="599722"/>
                      <a:pt x="16883" y="570833"/>
                    </a:cubicBezTo>
                    <a:cubicBezTo>
                      <a:pt x="119" y="541945"/>
                      <a:pt x="0" y="506316"/>
                      <a:pt x="16571" y="477317"/>
                    </a:cubicBezTo>
                    <a:lnTo>
                      <a:pt x="262759" y="46488"/>
                    </a:lnTo>
                    <a:cubicBezTo>
                      <a:pt x="279186" y="17741"/>
                      <a:pt x="309756" y="0"/>
                      <a:pt x="342865" y="0"/>
                    </a:cubicBezTo>
                    <a:cubicBezTo>
                      <a:pt x="375974" y="0"/>
                      <a:pt x="406544" y="17741"/>
                      <a:pt x="422971" y="4648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76200">
                <a:solidFill>
                  <a:srgbClr val="E6E6E6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0"/>
              <p:cNvSpPr txBox="1"/>
              <p:nvPr/>
            </p:nvSpPr>
            <p:spPr>
              <a:xfrm>
                <a:off x="127000" y="301625"/>
                <a:ext cx="558800" cy="358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450" lIns="9450" spcFirstLastPara="1" rIns="9450" wrap="square" tIns="9450">
                <a:noAutofit/>
              </a:bodyPr>
              <a:lstStyle/>
              <a:p>
                <a:pPr indent="0" lvl="0" marL="0" marR="0" rtl="0" algn="ctr">
                  <a:lnSpc>
                    <a:spcPct val="132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9" name="Google Shape;459;p10"/>
            <p:cNvGrpSpPr/>
            <p:nvPr/>
          </p:nvGrpSpPr>
          <p:grpSpPr>
            <a:xfrm rot="10800000">
              <a:off x="671297" y="106015"/>
              <a:ext cx="124583" cy="582140"/>
              <a:chOff x="0" y="-28575"/>
              <a:chExt cx="131989" cy="616743"/>
            </a:xfrm>
          </p:grpSpPr>
          <p:sp>
            <p:nvSpPr>
              <p:cNvPr id="460" name="Google Shape;460;p10"/>
              <p:cNvSpPr/>
              <p:nvPr/>
            </p:nvSpPr>
            <p:spPr>
              <a:xfrm>
                <a:off x="0" y="0"/>
                <a:ext cx="131989" cy="588168"/>
              </a:xfrm>
              <a:custGeom>
                <a:rect b="b" l="l" r="r" t="t"/>
                <a:pathLst>
                  <a:path extrusionOk="0" h="588168" w="131989">
                    <a:moveTo>
                      <a:pt x="65994" y="0"/>
                    </a:moveTo>
                    <a:lnTo>
                      <a:pt x="65994" y="0"/>
                    </a:lnTo>
                    <a:cubicBezTo>
                      <a:pt x="102442" y="0"/>
                      <a:pt x="131989" y="29547"/>
                      <a:pt x="131989" y="65994"/>
                    </a:cubicBezTo>
                    <a:lnTo>
                      <a:pt x="131989" y="522173"/>
                    </a:lnTo>
                    <a:cubicBezTo>
                      <a:pt x="131989" y="558621"/>
                      <a:pt x="102442" y="588168"/>
                      <a:pt x="65994" y="588168"/>
                    </a:cubicBezTo>
                    <a:lnTo>
                      <a:pt x="65994" y="588168"/>
                    </a:lnTo>
                    <a:cubicBezTo>
                      <a:pt x="48492" y="588168"/>
                      <a:pt x="31706" y="581215"/>
                      <a:pt x="19329" y="568838"/>
                    </a:cubicBezTo>
                    <a:cubicBezTo>
                      <a:pt x="6953" y="556462"/>
                      <a:pt x="0" y="539676"/>
                      <a:pt x="0" y="522173"/>
                    </a:cubicBezTo>
                    <a:lnTo>
                      <a:pt x="0" y="65994"/>
                    </a:lnTo>
                    <a:cubicBezTo>
                      <a:pt x="0" y="48492"/>
                      <a:pt x="6953" y="31706"/>
                      <a:pt x="19329" y="19329"/>
                    </a:cubicBezTo>
                    <a:cubicBezTo>
                      <a:pt x="31706" y="6953"/>
                      <a:pt x="48492" y="0"/>
                      <a:pt x="65994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0"/>
              <p:cNvSpPr txBox="1"/>
              <p:nvPr/>
            </p:nvSpPr>
            <p:spPr>
              <a:xfrm>
                <a:off x="0" y="-28575"/>
                <a:ext cx="131989" cy="6167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450" lIns="9450" spcFirstLastPara="1" rIns="9450" wrap="square" tIns="9450">
                <a:noAutofit/>
              </a:bodyPr>
              <a:lstStyle/>
              <a:p>
                <a:pPr indent="0" lvl="0" marL="0" marR="0" rtl="0" algn="ctr">
                  <a:lnSpc>
                    <a:spcPct val="132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62" name="Google Shape;462;p10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3" name="Google Shape;463;p10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64" name="Google Shape;464;p10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465" name="Google Shape;465;p10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466" name="Google Shape;466;p10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7" name="Google Shape;467;p10"/>
          <p:cNvGrpSpPr/>
          <p:nvPr/>
        </p:nvGrpSpPr>
        <p:grpSpPr>
          <a:xfrm>
            <a:off x="8699385" y="8226853"/>
            <a:ext cx="892783" cy="892783"/>
            <a:chOff x="0" y="0"/>
            <a:chExt cx="812800" cy="812800"/>
          </a:xfrm>
        </p:grpSpPr>
        <p:sp>
          <p:nvSpPr>
            <p:cNvPr id="468" name="Google Shape;468;p10">
              <a:hlinkClick action="ppaction://hlinksldjump" r:id="rId9"/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10">
            <a:hlinkClick action="ppaction://hlinksldjump" r:id="rId10"/>
          </p:cNvPr>
          <p:cNvSpPr/>
          <p:nvPr/>
        </p:nvSpPr>
        <p:spPr>
          <a:xfrm>
            <a:off x="8951086" y="8442339"/>
            <a:ext cx="369450" cy="461813"/>
          </a:xfrm>
          <a:custGeom>
            <a:rect b="b" l="l" r="r" t="t"/>
            <a:pathLst>
              <a:path extrusionOk="0" h="461813" w="369450">
                <a:moveTo>
                  <a:pt x="0" y="0"/>
                </a:moveTo>
                <a:lnTo>
                  <a:pt x="369450" y="0"/>
                </a:lnTo>
                <a:lnTo>
                  <a:pt x="369450" y="461812"/>
                </a:lnTo>
                <a:lnTo>
                  <a:pt x="0" y="4618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71" name="Google Shape;471;p10"/>
          <p:cNvGrpSpPr/>
          <p:nvPr/>
        </p:nvGrpSpPr>
        <p:grpSpPr>
          <a:xfrm rot="5400000">
            <a:off x="8895858" y="8433005"/>
            <a:ext cx="266580" cy="233258"/>
            <a:chOff x="0" y="0"/>
            <a:chExt cx="812800" cy="711200"/>
          </a:xfrm>
        </p:grpSpPr>
        <p:sp>
          <p:nvSpPr>
            <p:cNvPr id="472" name="Google Shape;472;p10">
              <a:hlinkClick action="ppaction://hlinksldjump" r:id="rId12"/>
            </p:cNvPr>
            <p:cNvSpPr/>
            <p:nvPr/>
          </p:nvSpPr>
          <p:spPr>
            <a:xfrm>
              <a:off x="0" y="0"/>
              <a:ext cx="812800" cy="711200"/>
            </a:xfrm>
            <a:custGeom>
              <a:rect b="b" l="l" r="r" t="t"/>
              <a:pathLst>
                <a:path extrusionOk="0"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</p:sp>
        <p:sp>
          <p:nvSpPr>
            <p:cNvPr id="473" name="Google Shape;473;p10"/>
            <p:cNvSpPr txBox="1"/>
            <p:nvPr/>
          </p:nvSpPr>
          <p:spPr>
            <a:xfrm>
              <a:off x="127000" y="222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4" name="Google Shape;474;p10"/>
          <p:cNvSpPr txBox="1"/>
          <p:nvPr/>
        </p:nvSpPr>
        <p:spPr>
          <a:xfrm>
            <a:off x="1028700" y="1065885"/>
            <a:ext cx="12317874" cy="15267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48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Obrigada!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2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108" name="Google Shape;108;p2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2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112" name="Google Shape;112;p2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113" name="Google Shape;113;p2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1381772" y="9237435"/>
            <a:ext cx="699255" cy="327383"/>
            <a:chOff x="0" y="-28575"/>
            <a:chExt cx="184166" cy="86224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184166" cy="57649"/>
            </a:xfrm>
            <a:custGeom>
              <a:rect b="b" l="l" r="r" t="t"/>
              <a:pathLst>
                <a:path extrusionOk="0" h="57649" w="184166">
                  <a:moveTo>
                    <a:pt x="0" y="0"/>
                  </a:moveTo>
                  <a:lnTo>
                    <a:pt x="184166" y="0"/>
                  </a:lnTo>
                  <a:lnTo>
                    <a:pt x="18416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28575"/>
              <a:ext cx="18416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118" name="Google Shape;118;p2">
              <a:hlinkClick action="ppaction://hlinksldjump" r:id="rId4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2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121" name="Google Shape;121;p2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p2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124" name="Google Shape;124;p2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2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127" name="Google Shape;127;p2">
              <a:hlinkClick action="ppaction://hlinksldjump" r:id="rId6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2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"/>
          <p:cNvSpPr txBox="1"/>
          <p:nvPr/>
        </p:nvSpPr>
        <p:spPr>
          <a:xfrm>
            <a:off x="1572461" y="363784"/>
            <a:ext cx="8926697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VALIDAÇÃO DAS</a:t>
            </a:r>
            <a:endParaRPr/>
          </a:p>
        </p:txBody>
      </p:sp>
      <p:sp>
        <p:nvSpPr>
          <p:cNvPr id="133" name="Google Shape;133;p2"/>
          <p:cNvSpPr txBox="1"/>
          <p:nvPr/>
        </p:nvSpPr>
        <p:spPr>
          <a:xfrm>
            <a:off x="4779236" y="383484"/>
            <a:ext cx="102870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HIPÓTESES</a:t>
            </a:r>
            <a:endParaRPr/>
          </a:p>
        </p:txBody>
      </p:sp>
      <p:sp>
        <p:nvSpPr>
          <p:cNvPr id="134" name="Google Shape;134;p2"/>
          <p:cNvSpPr txBox="1"/>
          <p:nvPr/>
        </p:nvSpPr>
        <p:spPr>
          <a:xfrm>
            <a:off x="862082" y="2282338"/>
            <a:ext cx="1330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  Músicas com BPM (Batidas Por Minuto) mais altas fazem mais sucesso em termos de número de streams no Spotify</a:t>
            </a:r>
            <a:endParaRPr sz="2600"/>
          </a:p>
        </p:txBody>
      </p:sp>
      <p:sp>
        <p:nvSpPr>
          <p:cNvPr id="135" name="Google Shape;135;p2"/>
          <p:cNvSpPr txBox="1"/>
          <p:nvPr/>
        </p:nvSpPr>
        <p:spPr>
          <a:xfrm>
            <a:off x="862082" y="3486798"/>
            <a:ext cx="1222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  As músicas mais populares no ranking do Spotify também possuem um comportamento semelhante em outras plataformas, como a Deezer</a:t>
            </a:r>
            <a:endParaRPr sz="2600"/>
          </a:p>
        </p:txBody>
      </p:sp>
      <p:sp>
        <p:nvSpPr>
          <p:cNvPr id="136" name="Google Shape;136;p2"/>
          <p:cNvSpPr txBox="1"/>
          <p:nvPr/>
        </p:nvSpPr>
        <p:spPr>
          <a:xfrm>
            <a:off x="863859" y="4691259"/>
            <a:ext cx="12959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 A presença de uma música em um maior número de playlists está correlacionada com um maior número de streams</a:t>
            </a:r>
            <a:endParaRPr sz="2600"/>
          </a:p>
        </p:txBody>
      </p:sp>
      <p:sp>
        <p:nvSpPr>
          <p:cNvPr id="137" name="Google Shape;137;p2"/>
          <p:cNvSpPr txBox="1"/>
          <p:nvPr/>
        </p:nvSpPr>
        <p:spPr>
          <a:xfrm>
            <a:off x="863859" y="5895719"/>
            <a:ext cx="1329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4.  Artistas com um maior número de músicas no Spotify têm mais streams</a:t>
            </a:r>
            <a:endParaRPr sz="2600"/>
          </a:p>
        </p:txBody>
      </p:sp>
      <p:sp>
        <p:nvSpPr>
          <p:cNvPr id="138" name="Google Shape;138;p2"/>
          <p:cNvSpPr txBox="1"/>
          <p:nvPr/>
        </p:nvSpPr>
        <p:spPr>
          <a:xfrm>
            <a:off x="862082" y="6700130"/>
            <a:ext cx="1222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5.  As características técnicas da música influenciam o sucesso em termos de número de streams no Spotify</a:t>
            </a:r>
            <a:endParaRPr sz="2600"/>
          </a:p>
        </p:txBody>
      </p:sp>
      <p:sp>
        <p:nvSpPr>
          <p:cNvPr id="139" name="Google Shape;139;p2"/>
          <p:cNvSpPr/>
          <p:nvPr/>
        </p:nvSpPr>
        <p:spPr>
          <a:xfrm>
            <a:off x="11570700" y="0"/>
            <a:ext cx="8634123" cy="12789295"/>
          </a:xfrm>
          <a:custGeom>
            <a:rect b="b" l="l" r="r" t="t"/>
            <a:pathLst>
              <a:path extrusionOk="0" h="12951185" w="8634123">
                <a:moveTo>
                  <a:pt x="0" y="0"/>
                </a:moveTo>
                <a:lnTo>
                  <a:pt x="8634123" y="0"/>
                </a:lnTo>
                <a:lnTo>
                  <a:pt x="8634123" y="12951185"/>
                </a:lnTo>
                <a:lnTo>
                  <a:pt x="0" y="129511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 amt="72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3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149" name="Google Shape;149;p3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1" name="Google Shape;151;p3"/>
          <p:cNvPicPr preferRelativeResize="0"/>
          <p:nvPr/>
        </p:nvPicPr>
        <p:blipFill rotWithShape="1">
          <a:blip r:embed="rId3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3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153" name="Google Shape;153;p3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154" name="Google Shape;154;p3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3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156" name="Google Shape;156;p3">
              <a:hlinkClick action="ppaction://hlinksldjump" r:id="rId4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" name="Google Shape;158;p3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159" name="Google Shape;159;p3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" name="Google Shape;161;p3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162" name="Google Shape;162;p3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3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165" name="Google Shape;165;p3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3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8" name="Google Shape;168;p3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p3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0" name="Google Shape;170;p3"/>
          <p:cNvSpPr txBox="1"/>
          <p:nvPr/>
        </p:nvSpPr>
        <p:spPr>
          <a:xfrm>
            <a:off x="2586300" y="4722225"/>
            <a:ext cx="2202600" cy="5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948 </a:t>
            </a:r>
            <a:endParaRPr b="1" i="0" sz="1899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MÚSICAS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71" name="Google Shape;171;p3"/>
          <p:cNvGrpSpPr/>
          <p:nvPr/>
        </p:nvGrpSpPr>
        <p:grpSpPr>
          <a:xfrm>
            <a:off x="1381772" y="9237435"/>
            <a:ext cx="2350892" cy="327383"/>
            <a:chOff x="0" y="-28575"/>
            <a:chExt cx="619165" cy="86224"/>
          </a:xfrm>
        </p:grpSpPr>
        <p:sp>
          <p:nvSpPr>
            <p:cNvPr id="172" name="Google Shape;172;p3"/>
            <p:cNvSpPr/>
            <p:nvPr/>
          </p:nvSpPr>
          <p:spPr>
            <a:xfrm>
              <a:off x="0" y="0"/>
              <a:ext cx="619165" cy="57649"/>
            </a:xfrm>
            <a:custGeom>
              <a:rect b="b" l="l" r="r" t="t"/>
              <a:pathLst>
                <a:path extrusionOk="0" h="57649" w="619165">
                  <a:moveTo>
                    <a:pt x="0" y="0"/>
                  </a:moveTo>
                  <a:lnTo>
                    <a:pt x="619165" y="0"/>
                  </a:lnTo>
                  <a:lnTo>
                    <a:pt x="619165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173" name="Google Shape;173;p3"/>
            <p:cNvSpPr txBox="1"/>
            <p:nvPr/>
          </p:nvSpPr>
          <p:spPr>
            <a:xfrm>
              <a:off x="0" y="-28575"/>
              <a:ext cx="619165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3"/>
          <p:cNvSpPr txBox="1"/>
          <p:nvPr/>
        </p:nvSpPr>
        <p:spPr>
          <a:xfrm>
            <a:off x="6365175" y="4730225"/>
            <a:ext cx="2202600" cy="5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644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ARTISTAS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5" name="Google Shape;175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918174" y="3454276"/>
            <a:ext cx="3079476" cy="307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"/>
          <p:cNvSpPr txBox="1"/>
          <p:nvPr/>
        </p:nvSpPr>
        <p:spPr>
          <a:xfrm>
            <a:off x="10122025" y="4730225"/>
            <a:ext cx="2202600" cy="5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99">
                <a:solidFill>
                  <a:schemeClr val="dk1"/>
                </a:solidFill>
              </a:rPr>
              <a:t>887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PLAYLISTS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" name="Google Shape;177;p3"/>
          <p:cNvSpPr txBox="1"/>
          <p:nvPr/>
        </p:nvSpPr>
        <p:spPr>
          <a:xfrm>
            <a:off x="13852400" y="4722225"/>
            <a:ext cx="2202600" cy="5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488 BI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STREAMS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8" name="Google Shape;178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670347" y="3482751"/>
            <a:ext cx="3079476" cy="307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192914" y="3454264"/>
            <a:ext cx="3079476" cy="307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3368671" y="3454264"/>
            <a:ext cx="3079476" cy="307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"/>
          <p:cNvSpPr txBox="1"/>
          <p:nvPr/>
        </p:nvSpPr>
        <p:spPr>
          <a:xfrm>
            <a:off x="2714997" y="731845"/>
            <a:ext cx="137472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VISÃO GERAL </a:t>
            </a:r>
            <a:endParaRPr/>
          </a:p>
        </p:txBody>
      </p:sp>
      <p:sp>
        <p:nvSpPr>
          <p:cNvPr id="182" name="Google Shape;182;p3"/>
          <p:cNvSpPr txBox="1"/>
          <p:nvPr/>
        </p:nvSpPr>
        <p:spPr>
          <a:xfrm>
            <a:off x="4788665" y="1611970"/>
            <a:ext cx="9063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7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DOS DADOS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4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192" name="Google Shape;192;p4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4" name="Google Shape;194;p4"/>
          <p:cNvPicPr preferRelativeResize="0"/>
          <p:nvPr/>
        </p:nvPicPr>
        <p:blipFill rotWithShape="1">
          <a:blip r:embed="rId3">
            <a:alphaModFix amt="42000"/>
          </a:blip>
          <a:srcRect b="24681" l="0" r="0" t="24682"/>
          <a:stretch/>
        </p:blipFill>
        <p:spPr>
          <a:xfrm>
            <a:off x="0" y="7912025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4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196" name="Google Shape;196;p4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197" name="Google Shape;197;p4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199" name="Google Shape;199;p4">
              <a:hlinkClick action="ppaction://hlinksldjump" r:id="rId4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" name="Google Shape;201;p4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202" name="Google Shape;202;p4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" name="Google Shape;204;p4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205" name="Google Shape;205;p4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4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208" name="Google Shape;208;p4">
              <a:hlinkClick action="ppaction://hlinksldjump" r:id="rId6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0" name="Google Shape;210;p4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4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4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13" name="Google Shape;213;p4"/>
          <p:cNvGrpSpPr/>
          <p:nvPr/>
        </p:nvGrpSpPr>
        <p:grpSpPr>
          <a:xfrm>
            <a:off x="1381772" y="9237435"/>
            <a:ext cx="4209991" cy="327383"/>
            <a:chOff x="0" y="-28575"/>
            <a:chExt cx="1108804" cy="86224"/>
          </a:xfrm>
        </p:grpSpPr>
        <p:sp>
          <p:nvSpPr>
            <p:cNvPr id="214" name="Google Shape;214;p4"/>
            <p:cNvSpPr/>
            <p:nvPr/>
          </p:nvSpPr>
          <p:spPr>
            <a:xfrm>
              <a:off x="0" y="0"/>
              <a:ext cx="1108804" cy="57649"/>
            </a:xfrm>
            <a:custGeom>
              <a:rect b="b" l="l" r="r" t="t"/>
              <a:pathLst>
                <a:path extrusionOk="0" h="57649" w="1108804">
                  <a:moveTo>
                    <a:pt x="0" y="0"/>
                  </a:moveTo>
                  <a:lnTo>
                    <a:pt x="1108804" y="0"/>
                  </a:lnTo>
                  <a:lnTo>
                    <a:pt x="1108804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215" name="Google Shape;215;p4"/>
            <p:cNvSpPr txBox="1"/>
            <p:nvPr/>
          </p:nvSpPr>
          <p:spPr>
            <a:xfrm>
              <a:off x="0" y="-28575"/>
              <a:ext cx="1108804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4"/>
          <p:cNvSpPr/>
          <p:nvPr/>
        </p:nvSpPr>
        <p:spPr>
          <a:xfrm>
            <a:off x="4806710" y="3595739"/>
            <a:ext cx="2442695" cy="2442695"/>
          </a:xfrm>
          <a:custGeom>
            <a:rect b="b" l="l" r="r" t="t"/>
            <a:pathLst>
              <a:path extrusionOk="0" h="812800" w="812800">
                <a:moveTo>
                  <a:pt x="72897" y="0"/>
                </a:moveTo>
                <a:lnTo>
                  <a:pt x="739903" y="0"/>
                </a:lnTo>
                <a:cubicBezTo>
                  <a:pt x="780163" y="0"/>
                  <a:pt x="812800" y="32637"/>
                  <a:pt x="812800" y="72897"/>
                </a:cubicBezTo>
                <a:lnTo>
                  <a:pt x="812800" y="739903"/>
                </a:lnTo>
                <a:cubicBezTo>
                  <a:pt x="812800" y="780163"/>
                  <a:pt x="780163" y="812800"/>
                  <a:pt x="739903" y="812800"/>
                </a:cubicBezTo>
                <a:lnTo>
                  <a:pt x="72897" y="812800"/>
                </a:lnTo>
                <a:cubicBezTo>
                  <a:pt x="32637" y="812800"/>
                  <a:pt x="0" y="780163"/>
                  <a:pt x="0" y="739903"/>
                </a:cubicBezTo>
                <a:lnTo>
                  <a:pt x="0" y="72897"/>
                </a:lnTo>
                <a:cubicBezTo>
                  <a:pt x="0" y="32637"/>
                  <a:pt x="32637" y="0"/>
                  <a:pt x="72897" y="0"/>
                </a:cubicBez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38885" r="-38883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4"/>
          <p:cNvSpPr/>
          <p:nvPr/>
        </p:nvSpPr>
        <p:spPr>
          <a:xfrm>
            <a:off x="7885450" y="3595739"/>
            <a:ext cx="2442695" cy="2442695"/>
          </a:xfrm>
          <a:custGeom>
            <a:rect b="b" l="l" r="r" t="t"/>
            <a:pathLst>
              <a:path extrusionOk="0" h="812800" w="812800">
                <a:moveTo>
                  <a:pt x="72897" y="0"/>
                </a:moveTo>
                <a:lnTo>
                  <a:pt x="739903" y="0"/>
                </a:lnTo>
                <a:cubicBezTo>
                  <a:pt x="780163" y="0"/>
                  <a:pt x="812800" y="32637"/>
                  <a:pt x="812800" y="72897"/>
                </a:cubicBezTo>
                <a:lnTo>
                  <a:pt x="812800" y="739903"/>
                </a:lnTo>
                <a:cubicBezTo>
                  <a:pt x="812800" y="780163"/>
                  <a:pt x="780163" y="812800"/>
                  <a:pt x="739903" y="812800"/>
                </a:cubicBezTo>
                <a:lnTo>
                  <a:pt x="72897" y="812800"/>
                </a:lnTo>
                <a:cubicBezTo>
                  <a:pt x="32637" y="812800"/>
                  <a:pt x="0" y="780163"/>
                  <a:pt x="0" y="739903"/>
                </a:cubicBezTo>
                <a:lnTo>
                  <a:pt x="0" y="72897"/>
                </a:lnTo>
                <a:cubicBezTo>
                  <a:pt x="0" y="32637"/>
                  <a:pt x="32637" y="0"/>
                  <a:pt x="72897" y="0"/>
                </a:cubicBez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33330" r="-3333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4"/>
          <p:cNvSpPr/>
          <p:nvPr/>
        </p:nvSpPr>
        <p:spPr>
          <a:xfrm>
            <a:off x="10967014" y="3595739"/>
            <a:ext cx="2442695" cy="2442695"/>
          </a:xfrm>
          <a:custGeom>
            <a:rect b="b" l="l" r="r" t="t"/>
            <a:pathLst>
              <a:path extrusionOk="0" h="812800" w="812800">
                <a:moveTo>
                  <a:pt x="72897" y="0"/>
                </a:moveTo>
                <a:lnTo>
                  <a:pt x="739903" y="0"/>
                </a:lnTo>
                <a:cubicBezTo>
                  <a:pt x="780163" y="0"/>
                  <a:pt x="812800" y="32637"/>
                  <a:pt x="812800" y="72897"/>
                </a:cubicBezTo>
                <a:lnTo>
                  <a:pt x="812800" y="739903"/>
                </a:lnTo>
                <a:cubicBezTo>
                  <a:pt x="812800" y="780163"/>
                  <a:pt x="780163" y="812800"/>
                  <a:pt x="739903" y="812800"/>
                </a:cubicBezTo>
                <a:lnTo>
                  <a:pt x="72897" y="812800"/>
                </a:lnTo>
                <a:cubicBezTo>
                  <a:pt x="32637" y="812800"/>
                  <a:pt x="0" y="780163"/>
                  <a:pt x="0" y="739903"/>
                </a:cubicBezTo>
                <a:lnTo>
                  <a:pt x="0" y="72897"/>
                </a:lnTo>
                <a:cubicBezTo>
                  <a:pt x="0" y="32637"/>
                  <a:pt x="32637" y="0"/>
                  <a:pt x="72897" y="0"/>
                </a:cubicBez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"/>
          <p:cNvSpPr txBox="1"/>
          <p:nvPr/>
        </p:nvSpPr>
        <p:spPr>
          <a:xfrm>
            <a:off x="3353880" y="1250423"/>
            <a:ext cx="115803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26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PLATAFORMAS</a:t>
            </a:r>
            <a:r>
              <a:rPr b="1" i="0" lang="en-US" sz="626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626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ANALISADAS</a:t>
            </a:r>
            <a:endParaRPr/>
          </a:p>
        </p:txBody>
      </p:sp>
      <p:sp>
        <p:nvSpPr>
          <p:cNvPr id="220" name="Google Shape;220;p4"/>
          <p:cNvSpPr txBox="1"/>
          <p:nvPr/>
        </p:nvSpPr>
        <p:spPr>
          <a:xfrm>
            <a:off x="4582526" y="6276325"/>
            <a:ext cx="2891063" cy="386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8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APPLE</a:t>
            </a:r>
            <a:endParaRPr/>
          </a:p>
        </p:txBody>
      </p:sp>
      <p:sp>
        <p:nvSpPr>
          <p:cNvPr id="221" name="Google Shape;221;p4"/>
          <p:cNvSpPr txBox="1"/>
          <p:nvPr/>
        </p:nvSpPr>
        <p:spPr>
          <a:xfrm>
            <a:off x="7661266" y="6276325"/>
            <a:ext cx="2891063" cy="386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8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DEEZER</a:t>
            </a:r>
            <a:endParaRPr/>
          </a:p>
        </p:txBody>
      </p:sp>
      <p:sp>
        <p:nvSpPr>
          <p:cNvPr id="222" name="Google Shape;222;p4"/>
          <p:cNvSpPr txBox="1"/>
          <p:nvPr/>
        </p:nvSpPr>
        <p:spPr>
          <a:xfrm>
            <a:off x="10742829" y="6276325"/>
            <a:ext cx="2891063" cy="386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85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SPOTIFY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"/>
          <p:cNvSpPr txBox="1"/>
          <p:nvPr/>
        </p:nvSpPr>
        <p:spPr>
          <a:xfrm>
            <a:off x="874421" y="2211499"/>
            <a:ext cx="14778000" cy="54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Hipótese 2: Popularidade no Spotify se reflete em outras plataformas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Correlação de 0.7092 entre Spotify e Apple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Correlação de 0.8264 entre Spotify e Deezer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sucesso de uma faixa no Spotify tende a se refletir também em outras plataformas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Sugestão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Criar estratégias voltadas à inserção das faixas em listas de reprodução nas principais plataformas de streaming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Maior visibilidade gera crescimento exponencial</a:t>
            </a:r>
            <a:endParaRPr sz="2799">
              <a:solidFill>
                <a:srgbClr val="FFFFFF"/>
              </a:solidFill>
            </a:endParaRPr>
          </a:p>
        </p:txBody>
      </p:sp>
      <p:sp>
        <p:nvSpPr>
          <p:cNvPr id="232" name="Google Shape;232;p5"/>
          <p:cNvSpPr/>
          <p:nvPr/>
        </p:nvSpPr>
        <p:spPr>
          <a:xfrm flipH="1">
            <a:off x="13546433" y="-1956971"/>
            <a:ext cx="9092124" cy="12955099"/>
          </a:xfrm>
          <a:custGeom>
            <a:rect b="b" l="l" r="r" t="t"/>
            <a:pathLst>
              <a:path extrusionOk="0" h="12955099" w="9092124">
                <a:moveTo>
                  <a:pt x="9092124" y="0"/>
                </a:moveTo>
                <a:lnTo>
                  <a:pt x="0" y="0"/>
                </a:lnTo>
                <a:lnTo>
                  <a:pt x="0" y="12955099"/>
                </a:lnTo>
                <a:lnTo>
                  <a:pt x="9092124" y="12955099"/>
                </a:lnTo>
                <a:lnTo>
                  <a:pt x="909212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5"/>
          <p:cNvSpPr/>
          <p:nvPr/>
        </p:nvSpPr>
        <p:spPr>
          <a:xfrm flipH="1" rot="10800000">
            <a:off x="11889083" y="5586172"/>
            <a:ext cx="10955067" cy="15609551"/>
          </a:xfrm>
          <a:custGeom>
            <a:rect b="b" l="l" r="r" t="t"/>
            <a:pathLst>
              <a:path extrusionOk="0" h="15609551" w="10955067">
                <a:moveTo>
                  <a:pt x="0" y="15609551"/>
                </a:moveTo>
                <a:lnTo>
                  <a:pt x="10955067" y="15609551"/>
                </a:lnTo>
                <a:lnTo>
                  <a:pt x="10955067" y="0"/>
                </a:lnTo>
                <a:lnTo>
                  <a:pt x="0" y="0"/>
                </a:lnTo>
                <a:lnTo>
                  <a:pt x="0" y="1560955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4" name="Google Shape;234;p5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235" name="Google Shape;235;p5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7" name="Google Shape;237;p5"/>
          <p:cNvPicPr preferRelativeResize="0"/>
          <p:nvPr/>
        </p:nvPicPr>
        <p:blipFill rotWithShape="1">
          <a:blip r:embed="rId4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5"/>
          <p:cNvSpPr/>
          <p:nvPr/>
        </p:nvSpPr>
        <p:spPr>
          <a:xfrm>
            <a:off x="11570704" y="3711757"/>
            <a:ext cx="11231400" cy="7286371"/>
          </a:xfrm>
          <a:custGeom>
            <a:rect b="b" l="l" r="r" t="t"/>
            <a:pathLst>
              <a:path extrusionOk="0" h="7286371" w="11231400">
                <a:moveTo>
                  <a:pt x="0" y="0"/>
                </a:moveTo>
                <a:lnTo>
                  <a:pt x="11231400" y="0"/>
                </a:lnTo>
                <a:lnTo>
                  <a:pt x="11231400" y="7286371"/>
                </a:lnTo>
                <a:lnTo>
                  <a:pt x="0" y="72863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9" name="Google Shape;239;p5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240" name="Google Shape;240;p5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241" name="Google Shape;241;p5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2" name="Google Shape;242;p5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243" name="Google Shape;243;p5">
              <a:hlinkClick action="ppaction://hlinksldjump" r:id="rId6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5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246" name="Google Shape;246;p5">
              <a:hlinkClick action="ppaction://hlinksldjump" r:id="rId7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5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249" name="Google Shape;249;p5">
              <a:hlinkClick action="ppaction://hlinksldjump" r:id="rId8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5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252" name="Google Shape;252;p5">
              <a:hlinkClick action="ppaction://hlinksldjump" r:id="rId9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5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5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5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57" name="Google Shape;257;p5"/>
          <p:cNvGrpSpPr/>
          <p:nvPr/>
        </p:nvGrpSpPr>
        <p:grpSpPr>
          <a:xfrm>
            <a:off x="1381772" y="9237435"/>
            <a:ext cx="6187303" cy="327383"/>
            <a:chOff x="0" y="-28575"/>
            <a:chExt cx="1629578" cy="86224"/>
          </a:xfrm>
        </p:grpSpPr>
        <p:sp>
          <p:nvSpPr>
            <p:cNvPr id="258" name="Google Shape;258;p5"/>
            <p:cNvSpPr/>
            <p:nvPr/>
          </p:nvSpPr>
          <p:spPr>
            <a:xfrm>
              <a:off x="0" y="0"/>
              <a:ext cx="1629578" cy="57649"/>
            </a:xfrm>
            <a:custGeom>
              <a:rect b="b" l="l" r="r" t="t"/>
              <a:pathLst>
                <a:path extrusionOk="0" h="57649" w="1629578">
                  <a:moveTo>
                    <a:pt x="0" y="0"/>
                  </a:moveTo>
                  <a:lnTo>
                    <a:pt x="1629578" y="0"/>
                  </a:lnTo>
                  <a:lnTo>
                    <a:pt x="1629578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259" name="Google Shape;259;p5"/>
            <p:cNvSpPr txBox="1"/>
            <p:nvPr/>
          </p:nvSpPr>
          <p:spPr>
            <a:xfrm>
              <a:off x="0" y="-28575"/>
              <a:ext cx="1629578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0" name="Google Shape;260;p5"/>
          <p:cNvSpPr txBox="1"/>
          <p:nvPr/>
        </p:nvSpPr>
        <p:spPr>
          <a:xfrm>
            <a:off x="874421" y="185482"/>
            <a:ext cx="13460836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FATORES QUE INFLUENCIAM</a:t>
            </a:r>
            <a:endParaRPr/>
          </a:p>
        </p:txBody>
      </p:sp>
      <p:sp>
        <p:nvSpPr>
          <p:cNvPr id="261" name="Google Shape;261;p5"/>
          <p:cNvSpPr txBox="1"/>
          <p:nvPr/>
        </p:nvSpPr>
        <p:spPr>
          <a:xfrm>
            <a:off x="874421" y="1101625"/>
            <a:ext cx="6988878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O SUCESSO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"/>
          <p:cNvSpPr/>
          <p:nvPr/>
        </p:nvSpPr>
        <p:spPr>
          <a:xfrm flipH="1">
            <a:off x="13351651" y="-2548611"/>
            <a:ext cx="9092124" cy="12955099"/>
          </a:xfrm>
          <a:custGeom>
            <a:rect b="b" l="l" r="r" t="t"/>
            <a:pathLst>
              <a:path extrusionOk="0" h="12955099" w="9092124">
                <a:moveTo>
                  <a:pt x="9092124" y="0"/>
                </a:moveTo>
                <a:lnTo>
                  <a:pt x="0" y="0"/>
                </a:lnTo>
                <a:lnTo>
                  <a:pt x="0" y="12955099"/>
                </a:lnTo>
                <a:lnTo>
                  <a:pt x="9092124" y="12955099"/>
                </a:lnTo>
                <a:lnTo>
                  <a:pt x="909212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1" name="Google Shape;271;p6"/>
          <p:cNvSpPr/>
          <p:nvPr/>
        </p:nvSpPr>
        <p:spPr>
          <a:xfrm flipH="1" rot="10800000">
            <a:off x="11889083" y="5586172"/>
            <a:ext cx="10955067" cy="15609551"/>
          </a:xfrm>
          <a:custGeom>
            <a:rect b="b" l="l" r="r" t="t"/>
            <a:pathLst>
              <a:path extrusionOk="0" h="15609551" w="10955067">
                <a:moveTo>
                  <a:pt x="0" y="15609551"/>
                </a:moveTo>
                <a:lnTo>
                  <a:pt x="10955067" y="15609551"/>
                </a:lnTo>
                <a:lnTo>
                  <a:pt x="10955067" y="0"/>
                </a:lnTo>
                <a:lnTo>
                  <a:pt x="0" y="0"/>
                </a:lnTo>
                <a:lnTo>
                  <a:pt x="0" y="1560955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2" name="Google Shape;272;p6"/>
          <p:cNvGrpSpPr/>
          <p:nvPr/>
        </p:nvGrpSpPr>
        <p:grpSpPr>
          <a:xfrm>
            <a:off x="0" y="7803527"/>
            <a:ext cx="18288122" cy="2489881"/>
            <a:chOff x="0" y="-28575"/>
            <a:chExt cx="4816593" cy="841375"/>
          </a:xfrm>
        </p:grpSpPr>
        <p:sp>
          <p:nvSpPr>
            <p:cNvPr id="273" name="Google Shape;273;p6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6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5" name="Google Shape;275;p6"/>
          <p:cNvSpPr/>
          <p:nvPr/>
        </p:nvSpPr>
        <p:spPr>
          <a:xfrm>
            <a:off x="10057125" y="3061999"/>
            <a:ext cx="14404342" cy="7231430"/>
          </a:xfrm>
          <a:custGeom>
            <a:rect b="b" l="l" r="r" t="t"/>
            <a:pathLst>
              <a:path extrusionOk="0" h="8102443" w="14404342">
                <a:moveTo>
                  <a:pt x="0" y="0"/>
                </a:moveTo>
                <a:lnTo>
                  <a:pt x="14404342" y="0"/>
                </a:lnTo>
                <a:lnTo>
                  <a:pt x="14404342" y="8102443"/>
                </a:lnTo>
                <a:lnTo>
                  <a:pt x="0" y="81024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sp>
      <p:pic>
        <p:nvPicPr>
          <p:cNvPr id="276" name="Google Shape;276;p6"/>
          <p:cNvPicPr preferRelativeResize="0"/>
          <p:nvPr/>
        </p:nvPicPr>
        <p:blipFill rotWithShape="1">
          <a:blip r:embed="rId5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6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278" name="Google Shape;278;p6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279" name="Google Shape;279;p6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6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281" name="Google Shape;281;p6">
              <a:hlinkClick action="ppaction://hlinksldjump" r:id="rId6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6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6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284" name="Google Shape;284;p6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6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6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287" name="Google Shape;287;p6">
              <a:hlinkClick action="ppaction://hlinksldjump" r:id="rId7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6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6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290" name="Google Shape;290;p6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6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p6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6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4" name="Google Shape;294;p6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95" name="Google Shape;295;p6"/>
          <p:cNvGrpSpPr/>
          <p:nvPr/>
        </p:nvGrpSpPr>
        <p:grpSpPr>
          <a:xfrm>
            <a:off x="1381772" y="9260778"/>
            <a:ext cx="7760450" cy="304040"/>
            <a:chOff x="0" y="-28575"/>
            <a:chExt cx="2043905" cy="80077"/>
          </a:xfrm>
        </p:grpSpPr>
        <p:sp>
          <p:nvSpPr>
            <p:cNvPr id="296" name="Google Shape;296;p6"/>
            <p:cNvSpPr/>
            <p:nvPr/>
          </p:nvSpPr>
          <p:spPr>
            <a:xfrm>
              <a:off x="0" y="0"/>
              <a:ext cx="2043905" cy="51502"/>
            </a:xfrm>
            <a:custGeom>
              <a:rect b="b" l="l" r="r" t="t"/>
              <a:pathLst>
                <a:path extrusionOk="0" h="51502" w="2043905">
                  <a:moveTo>
                    <a:pt x="0" y="0"/>
                  </a:moveTo>
                  <a:lnTo>
                    <a:pt x="2043905" y="0"/>
                  </a:lnTo>
                  <a:lnTo>
                    <a:pt x="2043905" y="51502"/>
                  </a:lnTo>
                  <a:lnTo>
                    <a:pt x="0" y="5150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297" name="Google Shape;297;p6"/>
            <p:cNvSpPr txBox="1"/>
            <p:nvPr/>
          </p:nvSpPr>
          <p:spPr>
            <a:xfrm>
              <a:off x="0" y="-28575"/>
              <a:ext cx="2043905" cy="800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6"/>
          <p:cNvSpPr txBox="1"/>
          <p:nvPr/>
        </p:nvSpPr>
        <p:spPr>
          <a:xfrm>
            <a:off x="878650" y="2169151"/>
            <a:ext cx="14388000" cy="58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Hipótese 3: Mais playlists, mais streams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Correlação de 0.7832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Reforça a importância das playlists como um dos principais impulsionadores do sucesso das músicas nas plataformas de streaming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Sugestão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Direcionar esforços para garantir a presença das músicas do novo artista em playlists relevantes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Aumento das chances de múltiplas faixas se destacarem</a:t>
            </a:r>
            <a:endParaRPr b="0" i="0" sz="25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6"/>
          <p:cNvSpPr txBox="1"/>
          <p:nvPr/>
        </p:nvSpPr>
        <p:spPr>
          <a:xfrm>
            <a:off x="949406" y="331014"/>
            <a:ext cx="13022048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FATORES QUE INFLUENCIAM</a:t>
            </a:r>
            <a:endParaRPr/>
          </a:p>
        </p:txBody>
      </p:sp>
      <p:sp>
        <p:nvSpPr>
          <p:cNvPr id="300" name="Google Shape;300;p6"/>
          <p:cNvSpPr txBox="1"/>
          <p:nvPr/>
        </p:nvSpPr>
        <p:spPr>
          <a:xfrm>
            <a:off x="878652" y="1247157"/>
            <a:ext cx="6988878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O SUCESSO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7"/>
          <p:cNvSpPr/>
          <p:nvPr/>
        </p:nvSpPr>
        <p:spPr>
          <a:xfrm flipH="1">
            <a:off x="12422483" y="-1564332"/>
            <a:ext cx="9092124" cy="12955099"/>
          </a:xfrm>
          <a:custGeom>
            <a:rect b="b" l="l" r="r" t="t"/>
            <a:pathLst>
              <a:path extrusionOk="0" h="12955099" w="9092124">
                <a:moveTo>
                  <a:pt x="9092124" y="0"/>
                </a:moveTo>
                <a:lnTo>
                  <a:pt x="0" y="0"/>
                </a:lnTo>
                <a:lnTo>
                  <a:pt x="0" y="12955099"/>
                </a:lnTo>
                <a:lnTo>
                  <a:pt x="9092124" y="12955099"/>
                </a:lnTo>
                <a:lnTo>
                  <a:pt x="909212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0" name="Google Shape;310;p7"/>
          <p:cNvSpPr/>
          <p:nvPr/>
        </p:nvSpPr>
        <p:spPr>
          <a:xfrm flipH="1" rot="10800000">
            <a:off x="11889083" y="5586172"/>
            <a:ext cx="10955067" cy="15609551"/>
          </a:xfrm>
          <a:custGeom>
            <a:rect b="b" l="l" r="r" t="t"/>
            <a:pathLst>
              <a:path extrusionOk="0" h="15609551" w="10955067">
                <a:moveTo>
                  <a:pt x="0" y="15609551"/>
                </a:moveTo>
                <a:lnTo>
                  <a:pt x="10955067" y="15609551"/>
                </a:lnTo>
                <a:lnTo>
                  <a:pt x="10955067" y="0"/>
                </a:lnTo>
                <a:lnTo>
                  <a:pt x="0" y="0"/>
                </a:lnTo>
                <a:lnTo>
                  <a:pt x="0" y="1560955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11" name="Google Shape;311;p7"/>
          <p:cNvGrpSpPr/>
          <p:nvPr/>
        </p:nvGrpSpPr>
        <p:grpSpPr>
          <a:xfrm>
            <a:off x="0" y="7803526"/>
            <a:ext cx="18288122" cy="2483487"/>
            <a:chOff x="0" y="-28575"/>
            <a:chExt cx="4816593" cy="841375"/>
          </a:xfrm>
        </p:grpSpPr>
        <p:sp>
          <p:nvSpPr>
            <p:cNvPr id="312" name="Google Shape;312;p7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4" name="Google Shape;314;p7"/>
          <p:cNvPicPr preferRelativeResize="0"/>
          <p:nvPr/>
        </p:nvPicPr>
        <p:blipFill rotWithShape="1">
          <a:blip r:embed="rId4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7"/>
          <p:cNvSpPr/>
          <p:nvPr/>
        </p:nvSpPr>
        <p:spPr>
          <a:xfrm flipH="1">
            <a:off x="13195408" y="3633928"/>
            <a:ext cx="7546273" cy="7546273"/>
          </a:xfrm>
          <a:custGeom>
            <a:rect b="b" l="l" r="r" t="t"/>
            <a:pathLst>
              <a:path extrusionOk="0" h="7546273" w="7546273">
                <a:moveTo>
                  <a:pt x="7546274" y="0"/>
                </a:moveTo>
                <a:lnTo>
                  <a:pt x="0" y="0"/>
                </a:lnTo>
                <a:lnTo>
                  <a:pt x="0" y="7546274"/>
                </a:lnTo>
                <a:lnTo>
                  <a:pt x="7546274" y="7546274"/>
                </a:lnTo>
                <a:lnTo>
                  <a:pt x="7546274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16" name="Google Shape;316;p7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317" name="Google Shape;317;p7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318" name="Google Shape;318;p7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7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320" name="Google Shape;320;p7">
              <a:hlinkClick action="ppaction://hlinksldjump" r:id="rId6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7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2" name="Google Shape;322;p7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323" name="Google Shape;323;p7">
              <a:hlinkClick action="ppaction://hlinksldjump" r:id="rId7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7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" name="Google Shape;325;p7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326" name="Google Shape;326;p7">
              <a:hlinkClick action="ppaction://hlinksldjump" r:id="rId8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7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7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329" name="Google Shape;329;p7">
              <a:hlinkClick action="ppaction://hlinksldjump" r:id="rId9"/>
            </p:cNvPr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1" name="Google Shape;331;p7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7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p7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34" name="Google Shape;334;p7"/>
          <p:cNvGrpSpPr/>
          <p:nvPr/>
        </p:nvGrpSpPr>
        <p:grpSpPr>
          <a:xfrm>
            <a:off x="1381772" y="9262040"/>
            <a:ext cx="10507311" cy="302778"/>
            <a:chOff x="0" y="-28575"/>
            <a:chExt cx="2767358" cy="79744"/>
          </a:xfrm>
        </p:grpSpPr>
        <p:sp>
          <p:nvSpPr>
            <p:cNvPr id="335" name="Google Shape;335;p7"/>
            <p:cNvSpPr/>
            <p:nvPr/>
          </p:nvSpPr>
          <p:spPr>
            <a:xfrm>
              <a:off x="0" y="0"/>
              <a:ext cx="2767358" cy="51169"/>
            </a:xfrm>
            <a:custGeom>
              <a:rect b="b" l="l" r="r" t="t"/>
              <a:pathLst>
                <a:path extrusionOk="0" h="51169" w="2767358">
                  <a:moveTo>
                    <a:pt x="0" y="0"/>
                  </a:moveTo>
                  <a:lnTo>
                    <a:pt x="2767358" y="0"/>
                  </a:lnTo>
                  <a:lnTo>
                    <a:pt x="2767358" y="51169"/>
                  </a:lnTo>
                  <a:lnTo>
                    <a:pt x="0" y="5116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336" name="Google Shape;336;p7"/>
            <p:cNvSpPr txBox="1"/>
            <p:nvPr/>
          </p:nvSpPr>
          <p:spPr>
            <a:xfrm>
              <a:off x="0" y="-28575"/>
              <a:ext cx="2767358" cy="797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" name="Google Shape;337;p7"/>
          <p:cNvSpPr txBox="1"/>
          <p:nvPr/>
        </p:nvSpPr>
        <p:spPr>
          <a:xfrm>
            <a:off x="949406" y="2382949"/>
            <a:ext cx="14230500" cy="54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Hipótese 4:  Número de músicas de um artista e streams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Correlação de 0.7786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Quanto maior o número de faixas lançadas, maior tende a ser a quantidade de streams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Sugestão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Criar um catálogo mais extenso para contribuir com o aumento da popularidade do artista na plataforma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endParaRPr sz="900"/>
          </a:p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Ampliação da exposição do artista, facilitando sua entrada em playlists populares</a:t>
            </a:r>
            <a:endParaRPr sz="900"/>
          </a:p>
        </p:txBody>
      </p:sp>
      <p:sp>
        <p:nvSpPr>
          <p:cNvPr id="338" name="Google Shape;338;p7"/>
          <p:cNvSpPr txBox="1"/>
          <p:nvPr/>
        </p:nvSpPr>
        <p:spPr>
          <a:xfrm>
            <a:off x="949406" y="331014"/>
            <a:ext cx="13022048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FATORES QUE INFLUENCIAM</a:t>
            </a:r>
            <a:endParaRPr/>
          </a:p>
        </p:txBody>
      </p:sp>
      <p:sp>
        <p:nvSpPr>
          <p:cNvPr id="339" name="Google Shape;339;p7"/>
          <p:cNvSpPr txBox="1"/>
          <p:nvPr/>
        </p:nvSpPr>
        <p:spPr>
          <a:xfrm>
            <a:off x="949406" y="1247157"/>
            <a:ext cx="6988878" cy="973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68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O SUCESSO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"/>
          <p:cNvSpPr/>
          <p:nvPr/>
        </p:nvSpPr>
        <p:spPr>
          <a:xfrm flipH="1" rot="10800000">
            <a:off x="14699362" y="-2457819"/>
            <a:ext cx="6523391" cy="6535273"/>
          </a:xfrm>
          <a:custGeom>
            <a:rect b="b" l="l" r="r" t="t"/>
            <a:pathLst>
              <a:path extrusionOk="0" h="6535273" w="6523391">
                <a:moveTo>
                  <a:pt x="0" y="6535273"/>
                </a:moveTo>
                <a:lnTo>
                  <a:pt x="6523391" y="6535273"/>
                </a:lnTo>
                <a:lnTo>
                  <a:pt x="6523391" y="0"/>
                </a:lnTo>
                <a:lnTo>
                  <a:pt x="0" y="0"/>
                </a:lnTo>
                <a:lnTo>
                  <a:pt x="0" y="6535273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9" name="Google Shape;349;p8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350" name="Google Shape;350;p8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2" name="Google Shape;352;p8"/>
          <p:cNvPicPr preferRelativeResize="0"/>
          <p:nvPr/>
        </p:nvPicPr>
        <p:blipFill rotWithShape="1">
          <a:blip r:embed="rId4">
            <a:alphaModFix amt="42000"/>
          </a:blip>
          <a:srcRect b="24681" l="0" r="0" t="24682"/>
          <a:stretch/>
        </p:blipFill>
        <p:spPr>
          <a:xfrm>
            <a:off x="0" y="7912027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" name="Google Shape;353;p8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354" name="Google Shape;354;p8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355" name="Google Shape;355;p8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p8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357" name="Google Shape;357;p8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8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360" name="Google Shape;360;p8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2" name="Google Shape;362;p8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363" name="Google Shape;363;p8">
              <a:hlinkClick action="ppaction://hlinksldjump" r:id="rId6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5" name="Google Shape;365;p8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366" name="Google Shape;366;p8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8" name="Google Shape;368;p8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9" name="Google Shape;369;p8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0" name="Google Shape;370;p8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71" name="Google Shape;371;p8"/>
          <p:cNvGrpSpPr/>
          <p:nvPr/>
        </p:nvGrpSpPr>
        <p:grpSpPr>
          <a:xfrm>
            <a:off x="1381772" y="9237435"/>
            <a:ext cx="12031180" cy="327383"/>
            <a:chOff x="0" y="-28575"/>
            <a:chExt cx="3168706" cy="86224"/>
          </a:xfrm>
        </p:grpSpPr>
        <p:sp>
          <p:nvSpPr>
            <p:cNvPr id="372" name="Google Shape;372;p8"/>
            <p:cNvSpPr/>
            <p:nvPr/>
          </p:nvSpPr>
          <p:spPr>
            <a:xfrm>
              <a:off x="0" y="0"/>
              <a:ext cx="3168706" cy="57649"/>
            </a:xfrm>
            <a:custGeom>
              <a:rect b="b" l="l" r="r" t="t"/>
              <a:pathLst>
                <a:path extrusionOk="0" h="57649" w="3168706">
                  <a:moveTo>
                    <a:pt x="0" y="0"/>
                  </a:moveTo>
                  <a:lnTo>
                    <a:pt x="3168706" y="0"/>
                  </a:lnTo>
                  <a:lnTo>
                    <a:pt x="316870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373" name="Google Shape;373;p8"/>
            <p:cNvSpPr txBox="1"/>
            <p:nvPr/>
          </p:nvSpPr>
          <p:spPr>
            <a:xfrm>
              <a:off x="0" y="-28575"/>
              <a:ext cx="316870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" name="Google Shape;374;p8"/>
          <p:cNvSpPr/>
          <p:nvPr/>
        </p:nvSpPr>
        <p:spPr>
          <a:xfrm>
            <a:off x="745470" y="4480266"/>
            <a:ext cx="7602590" cy="3263738"/>
          </a:xfrm>
          <a:custGeom>
            <a:rect b="b" l="l" r="r" t="t"/>
            <a:pathLst>
              <a:path extrusionOk="0" h="3263738" w="7602590">
                <a:moveTo>
                  <a:pt x="0" y="0"/>
                </a:moveTo>
                <a:lnTo>
                  <a:pt x="7602589" y="0"/>
                </a:lnTo>
                <a:lnTo>
                  <a:pt x="7602589" y="3263738"/>
                </a:lnTo>
                <a:lnTo>
                  <a:pt x="0" y="32637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5" name="Google Shape;375;p8"/>
          <p:cNvSpPr/>
          <p:nvPr/>
        </p:nvSpPr>
        <p:spPr>
          <a:xfrm>
            <a:off x="745470" y="1210502"/>
            <a:ext cx="7602590" cy="3101739"/>
          </a:xfrm>
          <a:custGeom>
            <a:rect b="b" l="l" r="r" t="t"/>
            <a:pathLst>
              <a:path extrusionOk="0" h="3101739" w="7602590">
                <a:moveTo>
                  <a:pt x="0" y="0"/>
                </a:moveTo>
                <a:lnTo>
                  <a:pt x="7602589" y="0"/>
                </a:lnTo>
                <a:lnTo>
                  <a:pt x="7602589" y="3101740"/>
                </a:lnTo>
                <a:lnTo>
                  <a:pt x="0" y="31017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-4451" r="-8161" t="0"/>
            </a:stretch>
          </a:blipFill>
          <a:ln>
            <a:noFill/>
          </a:ln>
        </p:spPr>
      </p:sp>
      <p:sp>
        <p:nvSpPr>
          <p:cNvPr id="376" name="Google Shape;376;p8"/>
          <p:cNvSpPr txBox="1"/>
          <p:nvPr/>
        </p:nvSpPr>
        <p:spPr>
          <a:xfrm>
            <a:off x="563396" y="351982"/>
            <a:ext cx="11118536" cy="858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NEM TUDO TEM INFLUÊNCIA</a:t>
            </a:r>
            <a:endParaRPr/>
          </a:p>
        </p:txBody>
      </p:sp>
      <p:sp>
        <p:nvSpPr>
          <p:cNvPr id="377" name="Google Shape;377;p8"/>
          <p:cNvSpPr txBox="1"/>
          <p:nvPr/>
        </p:nvSpPr>
        <p:spPr>
          <a:xfrm>
            <a:off x="10231206" y="351982"/>
            <a:ext cx="6153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300" u="none" cap="none" strike="noStrike">
                <a:solidFill>
                  <a:srgbClr val="27F46A"/>
                </a:solidFill>
                <a:latin typeface="Arial"/>
                <a:ea typeface="Arial"/>
                <a:cs typeface="Arial"/>
                <a:sym typeface="Arial"/>
              </a:rPr>
              <a:t>NO SUCESSO...</a:t>
            </a:r>
            <a:endParaRPr/>
          </a:p>
        </p:txBody>
      </p:sp>
      <p:sp>
        <p:nvSpPr>
          <p:cNvPr id="378" name="Google Shape;378;p8"/>
          <p:cNvSpPr txBox="1"/>
          <p:nvPr/>
        </p:nvSpPr>
        <p:spPr>
          <a:xfrm>
            <a:off x="8983795" y="1684210"/>
            <a:ext cx="9033600" cy="56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Hipóteses 1 e 5: BPM vs streams e características das músicas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BPM: correlação baixa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Dançabilidade, energia, acústico, vivacidade, fala, Instrumental, valence: sem impacto relevante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Sugestão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Focar menos nas características técnicas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endParaRPr sz="2600"/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Mais tempo para atuar onde há mais resultado: playlists, marketing e volume de catálogo</a:t>
            </a:r>
            <a:endParaRPr b="0" i="0" sz="3199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1414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9"/>
          <p:cNvGrpSpPr/>
          <p:nvPr/>
        </p:nvGrpSpPr>
        <p:grpSpPr>
          <a:xfrm>
            <a:off x="0" y="7803532"/>
            <a:ext cx="18288000" cy="3194596"/>
            <a:chOff x="0" y="-28575"/>
            <a:chExt cx="4816593" cy="841375"/>
          </a:xfrm>
        </p:grpSpPr>
        <p:sp>
          <p:nvSpPr>
            <p:cNvPr id="388" name="Google Shape;388;p9"/>
            <p:cNvSpPr/>
            <p:nvPr/>
          </p:nvSpPr>
          <p:spPr>
            <a:xfrm>
              <a:off x="0" y="0"/>
              <a:ext cx="4816592" cy="812800"/>
            </a:xfrm>
            <a:custGeom>
              <a:rect b="b" l="l" r="r" t="t"/>
              <a:pathLst>
                <a:path extrusionOk="0" h="812800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9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90" name="Google Shape;390;p9"/>
          <p:cNvPicPr preferRelativeResize="0"/>
          <p:nvPr/>
        </p:nvPicPr>
        <p:blipFill rotWithShape="1">
          <a:blip r:embed="rId3">
            <a:alphaModFix amt="42000"/>
          </a:blip>
          <a:srcRect b="24681" l="0" r="0" t="24682"/>
          <a:stretch/>
        </p:blipFill>
        <p:spPr>
          <a:xfrm>
            <a:off x="0" y="7912025"/>
            <a:ext cx="18287997" cy="2374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9"/>
          <p:cNvGrpSpPr/>
          <p:nvPr/>
        </p:nvGrpSpPr>
        <p:grpSpPr>
          <a:xfrm>
            <a:off x="1381772" y="9237435"/>
            <a:ext cx="15877528" cy="327383"/>
            <a:chOff x="0" y="-28575"/>
            <a:chExt cx="4181736" cy="86224"/>
          </a:xfrm>
        </p:grpSpPr>
        <p:sp>
          <p:nvSpPr>
            <p:cNvPr id="392" name="Google Shape;392;p9"/>
            <p:cNvSpPr/>
            <p:nvPr/>
          </p:nvSpPr>
          <p:spPr>
            <a:xfrm>
              <a:off x="0" y="0"/>
              <a:ext cx="4181736" cy="57649"/>
            </a:xfrm>
            <a:custGeom>
              <a:rect b="b" l="l" r="r" t="t"/>
              <a:pathLst>
                <a:path extrusionOk="0" h="57649" w="4181736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</p:sp>
        <p:sp>
          <p:nvSpPr>
            <p:cNvPr id="393" name="Google Shape;393;p9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4" name="Google Shape;394;p9"/>
          <p:cNvGrpSpPr/>
          <p:nvPr/>
        </p:nvGrpSpPr>
        <p:grpSpPr>
          <a:xfrm rot="-5400000">
            <a:off x="7704693" y="8454674"/>
            <a:ext cx="485443" cy="437142"/>
            <a:chOff x="63535" y="93698"/>
            <a:chExt cx="685731" cy="617502"/>
          </a:xfrm>
        </p:grpSpPr>
        <p:sp>
          <p:nvSpPr>
            <p:cNvPr id="395" name="Google Shape;395;p9">
              <a:hlinkClick action="ppaction://hlinksldjump" r:id="rId4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9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7" name="Google Shape;397;p9"/>
          <p:cNvGrpSpPr/>
          <p:nvPr/>
        </p:nvGrpSpPr>
        <p:grpSpPr>
          <a:xfrm>
            <a:off x="7569075" y="8444828"/>
            <a:ext cx="93437" cy="436605"/>
            <a:chOff x="0" y="-28575"/>
            <a:chExt cx="131989" cy="616743"/>
          </a:xfrm>
        </p:grpSpPr>
        <p:sp>
          <p:nvSpPr>
            <p:cNvPr id="398" name="Google Shape;398;p9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9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0" name="Google Shape;400;p9"/>
          <p:cNvGrpSpPr/>
          <p:nvPr/>
        </p:nvGrpSpPr>
        <p:grpSpPr>
          <a:xfrm rot="5400000">
            <a:off x="10097864" y="8454675"/>
            <a:ext cx="485443" cy="437142"/>
            <a:chOff x="63535" y="93698"/>
            <a:chExt cx="685731" cy="617502"/>
          </a:xfrm>
        </p:grpSpPr>
        <p:sp>
          <p:nvSpPr>
            <p:cNvPr id="401" name="Google Shape;401;p9">
              <a:hlinkClick action="ppaction://hlinksldjump" r:id="rId5"/>
            </p:cNvPr>
            <p:cNvSpPr/>
            <p:nvPr/>
          </p:nvSpPr>
          <p:spPr>
            <a:xfrm>
              <a:off x="63535" y="93698"/>
              <a:ext cx="685731" cy="617502"/>
            </a:xfrm>
            <a:custGeom>
              <a:rect b="b" l="l" r="r" t="t"/>
              <a:pathLst>
                <a:path extrusionOk="0" h="617502" w="685731">
                  <a:moveTo>
                    <a:pt x="422971" y="46488"/>
                  </a:moveTo>
                  <a:lnTo>
                    <a:pt x="669159" y="477317"/>
                  </a:lnTo>
                  <a:cubicBezTo>
                    <a:pt x="685730" y="506316"/>
                    <a:pt x="685611" y="541945"/>
                    <a:pt x="668847" y="570833"/>
                  </a:cubicBezTo>
                  <a:cubicBezTo>
                    <a:pt x="652082" y="599722"/>
                    <a:pt x="621207" y="617502"/>
                    <a:pt x="587806" y="617502"/>
                  </a:cubicBezTo>
                  <a:lnTo>
                    <a:pt x="97924" y="617502"/>
                  </a:lnTo>
                  <a:cubicBezTo>
                    <a:pt x="64523" y="617502"/>
                    <a:pt x="33648" y="599722"/>
                    <a:pt x="16883" y="570833"/>
                  </a:cubicBezTo>
                  <a:cubicBezTo>
                    <a:pt x="119" y="541945"/>
                    <a:pt x="0" y="506316"/>
                    <a:pt x="16571" y="477317"/>
                  </a:cubicBezTo>
                  <a:lnTo>
                    <a:pt x="262759" y="46488"/>
                  </a:lnTo>
                  <a:cubicBezTo>
                    <a:pt x="279186" y="17741"/>
                    <a:pt x="309756" y="0"/>
                    <a:pt x="342865" y="0"/>
                  </a:cubicBezTo>
                  <a:cubicBezTo>
                    <a:pt x="375974" y="0"/>
                    <a:pt x="406544" y="17741"/>
                    <a:pt x="422971" y="4648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76200">
              <a:solidFill>
                <a:srgbClr val="E6E6E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9"/>
            <p:cNvSpPr txBox="1"/>
            <p:nvPr/>
          </p:nvSpPr>
          <p:spPr>
            <a:xfrm>
              <a:off x="127000" y="301625"/>
              <a:ext cx="558800" cy="358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" name="Google Shape;403;p9"/>
          <p:cNvGrpSpPr/>
          <p:nvPr/>
        </p:nvGrpSpPr>
        <p:grpSpPr>
          <a:xfrm rot="10800000">
            <a:off x="10625488" y="8465057"/>
            <a:ext cx="93437" cy="436605"/>
            <a:chOff x="0" y="-28575"/>
            <a:chExt cx="131989" cy="616743"/>
          </a:xfrm>
        </p:grpSpPr>
        <p:sp>
          <p:nvSpPr>
            <p:cNvPr id="404" name="Google Shape;404;p9"/>
            <p:cNvSpPr/>
            <p:nvPr/>
          </p:nvSpPr>
          <p:spPr>
            <a:xfrm>
              <a:off x="0" y="0"/>
              <a:ext cx="131989" cy="588168"/>
            </a:xfrm>
            <a:custGeom>
              <a:rect b="b" l="l" r="r" t="t"/>
              <a:pathLst>
                <a:path extrusionOk="0" h="588168" w="131989">
                  <a:moveTo>
                    <a:pt x="65994" y="0"/>
                  </a:moveTo>
                  <a:lnTo>
                    <a:pt x="65994" y="0"/>
                  </a:lnTo>
                  <a:cubicBezTo>
                    <a:pt x="102442" y="0"/>
                    <a:pt x="131989" y="29547"/>
                    <a:pt x="131989" y="65994"/>
                  </a:cubicBezTo>
                  <a:lnTo>
                    <a:pt x="131989" y="522173"/>
                  </a:lnTo>
                  <a:cubicBezTo>
                    <a:pt x="131989" y="558621"/>
                    <a:pt x="102442" y="588168"/>
                    <a:pt x="65994" y="588168"/>
                  </a:cubicBezTo>
                  <a:lnTo>
                    <a:pt x="65994" y="588168"/>
                  </a:lnTo>
                  <a:cubicBezTo>
                    <a:pt x="48492" y="588168"/>
                    <a:pt x="31706" y="581215"/>
                    <a:pt x="19329" y="568838"/>
                  </a:cubicBezTo>
                  <a:cubicBezTo>
                    <a:pt x="6953" y="556462"/>
                    <a:pt x="0" y="539676"/>
                    <a:pt x="0" y="522173"/>
                  </a:cubicBezTo>
                  <a:lnTo>
                    <a:pt x="0" y="65994"/>
                  </a:lnTo>
                  <a:cubicBezTo>
                    <a:pt x="0" y="48492"/>
                    <a:pt x="6953" y="31706"/>
                    <a:pt x="19329" y="19329"/>
                  </a:cubicBezTo>
                  <a:cubicBezTo>
                    <a:pt x="31706" y="6953"/>
                    <a:pt x="48492" y="0"/>
                    <a:pt x="6599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"/>
            <p:cNvSpPr txBox="1"/>
            <p:nvPr/>
          </p:nvSpPr>
          <p:spPr>
            <a:xfrm>
              <a:off x="0" y="-28575"/>
              <a:ext cx="131989" cy="616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450" lIns="9450" spcFirstLastPara="1" rIns="9450" wrap="square" tIns="945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6" name="Google Shape;406;p9"/>
          <p:cNvSpPr/>
          <p:nvPr/>
        </p:nvSpPr>
        <p:spPr>
          <a:xfrm>
            <a:off x="8695831" y="8226853"/>
            <a:ext cx="892783" cy="892783"/>
          </a:xfrm>
          <a:custGeom>
            <a:rect b="b" l="l" r="r" t="t"/>
            <a:pathLst>
              <a:path extrusionOk="0" h="892783" w="892783">
                <a:moveTo>
                  <a:pt x="0" y="0"/>
                </a:moveTo>
                <a:lnTo>
                  <a:pt x="892784" y="0"/>
                </a:lnTo>
                <a:lnTo>
                  <a:pt x="892784" y="892784"/>
                </a:lnTo>
                <a:lnTo>
                  <a:pt x="0" y="892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7" name="Google Shape;407;p9"/>
          <p:cNvSpPr/>
          <p:nvPr/>
        </p:nvSpPr>
        <p:spPr>
          <a:xfrm>
            <a:off x="6114224" y="8385546"/>
            <a:ext cx="921451" cy="594755"/>
          </a:xfrm>
          <a:custGeom>
            <a:rect b="b" l="l" r="r" t="t"/>
            <a:pathLst>
              <a:path extrusionOk="0" h="594755" w="921451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8" name="Google Shape;408;p9"/>
          <p:cNvSpPr/>
          <p:nvPr/>
        </p:nvSpPr>
        <p:spPr>
          <a:xfrm>
            <a:off x="11252325" y="8385546"/>
            <a:ext cx="636758" cy="575398"/>
          </a:xfrm>
          <a:custGeom>
            <a:rect b="b" l="l" r="r" t="t"/>
            <a:pathLst>
              <a:path extrusionOk="0" h="575398" w="63675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09" name="Google Shape;409;p9"/>
          <p:cNvGrpSpPr/>
          <p:nvPr/>
        </p:nvGrpSpPr>
        <p:grpSpPr>
          <a:xfrm>
            <a:off x="1381772" y="9237435"/>
            <a:ext cx="14016061" cy="327383"/>
            <a:chOff x="0" y="-28575"/>
            <a:chExt cx="3691473" cy="86224"/>
          </a:xfrm>
        </p:grpSpPr>
        <p:sp>
          <p:nvSpPr>
            <p:cNvPr id="410" name="Google Shape;410;p9"/>
            <p:cNvSpPr/>
            <p:nvPr/>
          </p:nvSpPr>
          <p:spPr>
            <a:xfrm>
              <a:off x="0" y="0"/>
              <a:ext cx="3691473" cy="57649"/>
            </a:xfrm>
            <a:custGeom>
              <a:rect b="b" l="l" r="r" t="t"/>
              <a:pathLst>
                <a:path extrusionOk="0" h="57649" w="3691473">
                  <a:moveTo>
                    <a:pt x="0" y="0"/>
                  </a:moveTo>
                  <a:lnTo>
                    <a:pt x="3691473" y="0"/>
                  </a:lnTo>
                  <a:lnTo>
                    <a:pt x="3691473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</p:sp>
        <p:sp>
          <p:nvSpPr>
            <p:cNvPr id="411" name="Google Shape;411;p9"/>
            <p:cNvSpPr txBox="1"/>
            <p:nvPr/>
          </p:nvSpPr>
          <p:spPr>
            <a:xfrm>
              <a:off x="0" y="-28575"/>
              <a:ext cx="3691473" cy="86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2" name="Google Shape;412;p9"/>
          <p:cNvGrpSpPr/>
          <p:nvPr/>
        </p:nvGrpSpPr>
        <p:grpSpPr>
          <a:xfrm>
            <a:off x="1991612" y="4330486"/>
            <a:ext cx="767225" cy="767225"/>
            <a:chOff x="0" y="0"/>
            <a:chExt cx="812800" cy="812800"/>
          </a:xfrm>
        </p:grpSpPr>
        <p:sp>
          <p:nvSpPr>
            <p:cNvPr id="413" name="Google Shape;413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7F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5" name="Google Shape;415;p9"/>
          <p:cNvGrpSpPr/>
          <p:nvPr/>
        </p:nvGrpSpPr>
        <p:grpSpPr>
          <a:xfrm>
            <a:off x="1991612" y="5907826"/>
            <a:ext cx="767225" cy="767225"/>
            <a:chOff x="0" y="0"/>
            <a:chExt cx="812800" cy="812800"/>
          </a:xfrm>
        </p:grpSpPr>
        <p:sp>
          <p:nvSpPr>
            <p:cNvPr id="416" name="Google Shape;416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7F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8" name="Google Shape;418;p9"/>
          <p:cNvGrpSpPr/>
          <p:nvPr/>
        </p:nvGrpSpPr>
        <p:grpSpPr>
          <a:xfrm>
            <a:off x="9632719" y="5936646"/>
            <a:ext cx="767225" cy="767225"/>
            <a:chOff x="0" y="0"/>
            <a:chExt cx="812800" cy="812800"/>
          </a:xfrm>
        </p:grpSpPr>
        <p:sp>
          <p:nvSpPr>
            <p:cNvPr id="419" name="Google Shape;419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7F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" name="Google Shape;421;p9"/>
          <p:cNvGrpSpPr/>
          <p:nvPr/>
        </p:nvGrpSpPr>
        <p:grpSpPr>
          <a:xfrm>
            <a:off x="9588615" y="4330486"/>
            <a:ext cx="767225" cy="767225"/>
            <a:chOff x="0" y="0"/>
            <a:chExt cx="812800" cy="812800"/>
          </a:xfrm>
        </p:grpSpPr>
        <p:sp>
          <p:nvSpPr>
            <p:cNvPr id="422" name="Google Shape;422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7F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132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24" name="Google Shape;424;p9"/>
          <p:cNvPicPr preferRelativeResize="0"/>
          <p:nvPr/>
        </p:nvPicPr>
        <p:blipFill rotWithShape="1">
          <a:blip r:embed="rId9">
            <a:alphaModFix/>
          </a:blip>
          <a:srcRect b="35934" l="0" r="0" t="35934"/>
          <a:stretch/>
        </p:blipFill>
        <p:spPr>
          <a:xfrm>
            <a:off x="0" y="-104775"/>
            <a:ext cx="18288124" cy="35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9"/>
          <p:cNvSpPr txBox="1"/>
          <p:nvPr/>
        </p:nvSpPr>
        <p:spPr>
          <a:xfrm>
            <a:off x="1906367" y="505489"/>
            <a:ext cx="6789464" cy="9196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1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CONCLUSÃO</a:t>
            </a:r>
            <a:endParaRPr/>
          </a:p>
        </p:txBody>
      </p:sp>
      <p:sp>
        <p:nvSpPr>
          <p:cNvPr id="426" name="Google Shape;426;p9"/>
          <p:cNvSpPr txBox="1"/>
          <p:nvPr/>
        </p:nvSpPr>
        <p:spPr>
          <a:xfrm>
            <a:off x="2054767" y="4437065"/>
            <a:ext cx="640917" cy="598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2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427" name="Google Shape;427;p9"/>
          <p:cNvSpPr txBox="1"/>
          <p:nvPr/>
        </p:nvSpPr>
        <p:spPr>
          <a:xfrm>
            <a:off x="3098390" y="4358817"/>
            <a:ext cx="4971626" cy="10115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Inserção de faixas em listas de reprodução nas principais plataformas de streaming</a:t>
            </a:r>
            <a:endParaRPr/>
          </a:p>
        </p:txBody>
      </p:sp>
      <p:sp>
        <p:nvSpPr>
          <p:cNvPr id="428" name="Google Shape;428;p9"/>
          <p:cNvSpPr txBox="1"/>
          <p:nvPr/>
        </p:nvSpPr>
        <p:spPr>
          <a:xfrm>
            <a:off x="2054767" y="6014405"/>
            <a:ext cx="6408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2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429" name="Google Shape;429;p9"/>
          <p:cNvSpPr txBox="1"/>
          <p:nvPr/>
        </p:nvSpPr>
        <p:spPr>
          <a:xfrm>
            <a:off x="3098390" y="6164756"/>
            <a:ext cx="4971600" cy="12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Garantir a presença das músicas do novo artista em playlists relevantes</a:t>
            </a:r>
            <a:endParaRPr/>
          </a:p>
        </p:txBody>
      </p:sp>
      <p:sp>
        <p:nvSpPr>
          <p:cNvPr id="430" name="Google Shape;430;p9"/>
          <p:cNvSpPr txBox="1"/>
          <p:nvPr/>
        </p:nvSpPr>
        <p:spPr>
          <a:xfrm>
            <a:off x="9695873" y="6043224"/>
            <a:ext cx="6408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2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431" name="Google Shape;431;p9"/>
          <p:cNvSpPr txBox="1"/>
          <p:nvPr/>
        </p:nvSpPr>
        <p:spPr>
          <a:xfrm>
            <a:off x="10739497" y="6193576"/>
            <a:ext cx="5903400" cy="12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Ações eficazes aplicadas em uma plataforma podem ser replicadas com êxito em outras</a:t>
            </a:r>
            <a:endParaRPr/>
          </a:p>
        </p:txBody>
      </p:sp>
      <p:sp>
        <p:nvSpPr>
          <p:cNvPr id="432" name="Google Shape;432;p9"/>
          <p:cNvSpPr txBox="1"/>
          <p:nvPr/>
        </p:nvSpPr>
        <p:spPr>
          <a:xfrm>
            <a:off x="9651769" y="4437065"/>
            <a:ext cx="640917" cy="598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2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433" name="Google Shape;433;p9"/>
          <p:cNvSpPr txBox="1"/>
          <p:nvPr/>
        </p:nvSpPr>
        <p:spPr>
          <a:xfrm>
            <a:off x="10695392" y="4358817"/>
            <a:ext cx="6132900" cy="16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Criação de um catálogo musical diversificado pode aumentar as chances de múltiplas faixas se destacarem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